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2"/>
  </p:notesMasterIdLst>
  <p:handoutMasterIdLst>
    <p:handoutMasterId r:id="rId13"/>
  </p:handoutMasterIdLst>
  <p:sldIdLst>
    <p:sldId id="256" r:id="rId8"/>
    <p:sldId id="271" r:id="rId9"/>
    <p:sldId id="352" r:id="rId10"/>
    <p:sldId id="305" r:id="rId11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eds scripting" id="{2BF661C5-BAEB-4A05-8CA0-AC36FC44AAD8}">
          <p14:sldIdLst>
            <p14:sldId id="256"/>
            <p14:sldId id="271"/>
            <p14:sldId id="352"/>
            <p14:sldId id="305"/>
          </p14:sldIdLst>
        </p14:section>
        <p14:section name="Needs Recording" id="{C6B33D3E-6D1D-4CFD-9133-C53CEFEA494F}">
          <p14:sldIdLst/>
        </p14:section>
        <p14:section name="Done" id="{83D896B8-E2D7-4258-88B1-22605E6DD25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Cantrell" initials="CC" lastIdx="1" clrIdx="0">
    <p:extLst>
      <p:ext uri="{19B8F6BF-5375-455C-9EA6-DF929625EA0E}">
        <p15:presenceInfo xmlns:p15="http://schemas.microsoft.com/office/powerpoint/2012/main" userId="0a3921c27bcf8d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55"/>
    <a:srgbClr val="00C000"/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0" autoAdjust="0"/>
    <p:restoredTop sz="75030" autoAdjust="0"/>
  </p:normalViewPr>
  <p:slideViewPr>
    <p:cSldViewPr>
      <p:cViewPr varScale="1">
        <p:scale>
          <a:sx n="109" d="100"/>
          <a:sy n="109" d="100"/>
        </p:scale>
        <p:origin x="1230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C9F07-41B7-400B-BE63-4FF003BDA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4257F-C598-4063-95E4-6153EFD75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673" y="0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267FA5E1-C9C8-4E37-9952-831FB29BD504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9D47-3F66-4E6E-BC4B-D6EFACDD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32A3-8367-4B3D-A6EF-B40DEEE18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673" y="8830162"/>
            <a:ext cx="3038155" cy="466238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25DA727-4E9D-4984-95FA-DDDFC31E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74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r>
              <a:rPr lang="en-US"/>
              <a:t>Day 2: Database Overview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673" y="0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63" tIns="45331" rIns="90663" bIns="45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5" y="4415081"/>
            <a:ext cx="5607691" cy="4183538"/>
          </a:xfrm>
          <a:prstGeom prst="rect">
            <a:avLst/>
          </a:prstGeom>
        </p:spPr>
        <p:txBody>
          <a:bodyPr vert="horz" lIns="90663" tIns="45331" rIns="90663" bIns="45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r>
              <a:rPr lang="en-US"/>
              <a:t>Advanced 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673" y="8830163"/>
            <a:ext cx="3038155" cy="464663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The Evolution of Object Oriented Programming.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It’s a warm summer evening circa 1972. Dennis Ritchie takes a break from writing the C programming language and sips a </a:t>
            </a:r>
            <a:r>
              <a:rPr lang="en-US" baseline="0" dirty="0" err="1"/>
              <a:t>lemonaid</a:t>
            </a:r>
            <a:r>
              <a:rPr lang="en-US" baseline="0" dirty="0"/>
              <a:t>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Actually, the roots of OO go back to the 1960s with </a:t>
            </a:r>
            <a:r>
              <a:rPr lang="en-US" baseline="0" dirty="0" err="1"/>
              <a:t>Simula</a:t>
            </a:r>
            <a:r>
              <a:rPr lang="en-US" baseline="0" dirty="0"/>
              <a:t>. But we’ll jump into our tale of OO with C and C++. And from here we’ll witness the rise of the three major tenets of OO: Encapsulation, Inheritance, and Polymorphism.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We’ll take a quick peek under the covers and see how the computer works and how the mechanics of OO are implemented.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go fast in this lesson, but don’t panic. The rest of the lessons in this course dive into these OO topics at a slower pace. Knowing a little about how your program really works its magic makes you a better programmer. And hopefully, this journey will be a fun one. It’s one of my favorite topics!</a:t>
            </a:r>
          </a:p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C13F-4BBB-49EA-84E6-8F63BB2B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F7CD15-55F0-4AE0-B2F1-0406630079E1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additional reading on the web. That last link is my own personal web site.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81C77-55F5-4650-ADAB-143FF40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0A22FB2-3F66-4CB5-B456-5FB2FE10DE8E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2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a couple of things to think about and/or try. This is totally optional … nothing for you to send to 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D21A-57F1-412E-B2BC-299D381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Python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0BF5907-F0BD-45FC-B7B8-6C093E7322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Day 2: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 Oriented 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history-of-object-oriented-programm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10886"/>
            <a:ext cx="58674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person, car, young, man&#10;&#10;Description automatically generated">
            <a:extLst>
              <a:ext uri="{FF2B5EF4-FFF2-40B4-BE49-F238E27FC236}">
                <a16:creationId xmlns:a16="http://schemas.microsoft.com/office/drawing/2014/main" id="{E9B9D64E-45C2-43AA-8E0C-AC0D60B75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05" y="2458311"/>
            <a:ext cx="1461094" cy="249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617C-0695-4ACB-BB01-ABD0FAB7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290D-E309-4DAA-97EE-F440C357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53ADB-3F91-4F38-8999-20BE4FE30BAA}"/>
              </a:ext>
            </a:extLst>
          </p:cNvPr>
          <p:cNvSpPr txBox="1"/>
          <p:nvPr/>
        </p:nvSpPr>
        <p:spPr>
          <a:xfrm>
            <a:off x="144264" y="115349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Defining/Creating/Using Objects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7FA83-A98D-4AA7-AE1E-9BB89FEF9D54}"/>
              </a:ext>
            </a:extLst>
          </p:cNvPr>
          <p:cNvSpPr txBox="1"/>
          <p:nvPr/>
        </p:nvSpPr>
        <p:spPr>
          <a:xfrm>
            <a:off x="210275" y="34851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CBA1C-6EF8-4F70-A4B7-FDAC5F8D6AFC}"/>
              </a:ext>
            </a:extLst>
          </p:cNvPr>
          <p:cNvSpPr txBox="1"/>
          <p:nvPr/>
        </p:nvSpPr>
        <p:spPr>
          <a:xfrm>
            <a:off x="210275" y="405191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66C57-2CA6-45F8-B989-2F4C987DF41E}"/>
              </a:ext>
            </a:extLst>
          </p:cNvPr>
          <p:cNvSpPr txBox="1"/>
          <p:nvPr/>
        </p:nvSpPr>
        <p:spPr>
          <a:xfrm>
            <a:off x="231201" y="284203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6A7FC-C6B6-4F5F-8888-9A17643D096F}"/>
              </a:ext>
            </a:extLst>
          </p:cNvPr>
          <p:cNvSpPr/>
          <p:nvPr/>
        </p:nvSpPr>
        <p:spPr>
          <a:xfrm>
            <a:off x="6064981" y="1206156"/>
            <a:ext cx="1828313" cy="1566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= Point()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02ED5D-118F-44FD-B5B9-A9582C0242EB}"/>
              </a:ext>
            </a:extLst>
          </p:cNvPr>
          <p:cNvSpPr/>
          <p:nvPr/>
        </p:nvSpPr>
        <p:spPr>
          <a:xfrm>
            <a:off x="2092164" y="1206156"/>
            <a:ext cx="1870166" cy="1566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a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a-&gt;</a:t>
            </a:r>
            <a:r>
              <a:rPr lang="en-US" sz="10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ADA06-EF03-4E1B-BE9A-E50BEA707C4F}"/>
              </a:ext>
            </a:extLst>
          </p:cNvPr>
          <p:cNvSpPr/>
          <p:nvPr/>
        </p:nvSpPr>
        <p:spPr>
          <a:xfrm>
            <a:off x="4117739" y="1206156"/>
            <a:ext cx="1870165" cy="1566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4;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DBA84-FFFA-416B-954D-4227AD5C65E5}"/>
              </a:ext>
            </a:extLst>
          </p:cNvPr>
          <p:cNvSpPr/>
          <p:nvPr/>
        </p:nvSpPr>
        <p:spPr>
          <a:xfrm>
            <a:off x="2092165" y="2921452"/>
            <a:ext cx="1870166" cy="3498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   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24EE6-6BB0-49F2-B6F6-A5180C30920F}"/>
              </a:ext>
            </a:extLst>
          </p:cNvPr>
          <p:cNvSpPr/>
          <p:nvPr/>
        </p:nvSpPr>
        <p:spPr>
          <a:xfrm>
            <a:off x="4117739" y="2916140"/>
            <a:ext cx="1870165" cy="349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extends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{</a:t>
            </a: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36A45-5AE8-43C3-8C12-CEA3F3E81211}"/>
              </a:ext>
            </a:extLst>
          </p:cNvPr>
          <p:cNvSpPr/>
          <p:nvPr/>
        </p:nvSpPr>
        <p:spPr>
          <a:xfrm>
            <a:off x="6064981" y="2916140"/>
            <a:ext cx="1828314" cy="3498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NaPoint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(Point):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C91E3-8CE9-4270-BBAA-ED96373DDF79}"/>
              </a:ext>
            </a:extLst>
          </p:cNvPr>
          <p:cNvSpPr txBox="1"/>
          <p:nvPr/>
        </p:nvSpPr>
        <p:spPr>
          <a:xfrm>
            <a:off x="2038705" y="3464916"/>
            <a:ext cx="187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Must use the “virtual” keyword to create a </a:t>
            </a:r>
            <a:r>
              <a:rPr lang="en-US" sz="1200" dirty="0" err="1"/>
              <a:t>vtable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018F66-35DC-4430-89F1-EDC12B4B2F5B}"/>
              </a:ext>
            </a:extLst>
          </p:cNvPr>
          <p:cNvSpPr txBox="1"/>
          <p:nvPr/>
        </p:nvSpPr>
        <p:spPr>
          <a:xfrm>
            <a:off x="4096105" y="3472617"/>
            <a:ext cx="1870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Always uses a </a:t>
            </a:r>
            <a:r>
              <a:rPr lang="en-US" sz="1200" dirty="0" err="1"/>
              <a:t>vtable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A481D2-7C58-4BB3-BC65-4279FE2A3CCA}"/>
              </a:ext>
            </a:extLst>
          </p:cNvPr>
          <p:cNvSpPr txBox="1"/>
          <p:nvPr/>
        </p:nvSpPr>
        <p:spPr>
          <a:xfrm>
            <a:off x="6023128" y="3468399"/>
            <a:ext cx="1870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D3A278-7692-4C49-A865-3FE97B08C753}"/>
              </a:ext>
            </a:extLst>
          </p:cNvPr>
          <p:cNvSpPr txBox="1"/>
          <p:nvPr/>
        </p:nvSpPr>
        <p:spPr>
          <a:xfrm>
            <a:off x="2038705" y="4128714"/>
            <a:ext cx="1870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9860A-D4A6-4FC9-AC6C-C455CA00B8D4}"/>
              </a:ext>
            </a:extLst>
          </p:cNvPr>
          <p:cNvSpPr txBox="1"/>
          <p:nvPr/>
        </p:nvSpPr>
        <p:spPr>
          <a:xfrm>
            <a:off x="4117876" y="4134058"/>
            <a:ext cx="1870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400798-40B8-454A-A987-358B8BE59009}"/>
              </a:ext>
            </a:extLst>
          </p:cNvPr>
          <p:cNvSpPr txBox="1"/>
          <p:nvPr/>
        </p:nvSpPr>
        <p:spPr>
          <a:xfrm>
            <a:off x="6044055" y="4089666"/>
            <a:ext cx="187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Always (all members are kept in a map)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15C9CC-A6B8-4FDD-AC5B-734BD700025F}"/>
              </a:ext>
            </a:extLst>
          </p:cNvPr>
          <p:cNvSpPr txBox="1"/>
          <p:nvPr/>
        </p:nvSpPr>
        <p:spPr>
          <a:xfrm>
            <a:off x="1970783" y="735758"/>
            <a:ext cx="187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ED6C0-1685-4A2F-9176-5A2B5D2C7258}"/>
              </a:ext>
            </a:extLst>
          </p:cNvPr>
          <p:cNvSpPr txBox="1"/>
          <p:nvPr/>
        </p:nvSpPr>
        <p:spPr>
          <a:xfrm>
            <a:off x="3996357" y="729472"/>
            <a:ext cx="187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4D4785-07D0-427E-9CD3-7261AB852F1E}"/>
              </a:ext>
            </a:extLst>
          </p:cNvPr>
          <p:cNvSpPr txBox="1"/>
          <p:nvPr/>
        </p:nvSpPr>
        <p:spPr>
          <a:xfrm>
            <a:off x="5943600" y="728255"/>
            <a:ext cx="184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290AE1-43D6-4B46-B5BE-2F0C10C0E3D1}"/>
              </a:ext>
            </a:extLst>
          </p:cNvPr>
          <p:cNvCxnSpPr>
            <a:cxnSpLocks/>
          </p:cNvCxnSpPr>
          <p:nvPr/>
        </p:nvCxnSpPr>
        <p:spPr>
          <a:xfrm>
            <a:off x="236807" y="2834524"/>
            <a:ext cx="765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3912E5-6310-4090-8696-ECA831637BAF}"/>
              </a:ext>
            </a:extLst>
          </p:cNvPr>
          <p:cNvCxnSpPr>
            <a:cxnSpLocks/>
          </p:cNvCxnSpPr>
          <p:nvPr/>
        </p:nvCxnSpPr>
        <p:spPr>
          <a:xfrm>
            <a:off x="236807" y="3387558"/>
            <a:ext cx="7555896" cy="7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63B21F-4969-45EF-99ED-0564BA45C15E}"/>
              </a:ext>
            </a:extLst>
          </p:cNvPr>
          <p:cNvCxnSpPr>
            <a:cxnSpLocks/>
          </p:cNvCxnSpPr>
          <p:nvPr/>
        </p:nvCxnSpPr>
        <p:spPr>
          <a:xfrm>
            <a:off x="231201" y="4040006"/>
            <a:ext cx="7555896" cy="7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2F921-CFBB-4D07-AFC7-04F0EBB1F4D4}"/>
              </a:ext>
            </a:extLst>
          </p:cNvPr>
          <p:cNvCxnSpPr>
            <a:cxnSpLocks/>
          </p:cNvCxnSpPr>
          <p:nvPr/>
        </p:nvCxnSpPr>
        <p:spPr>
          <a:xfrm>
            <a:off x="232061" y="1114906"/>
            <a:ext cx="7661233" cy="293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82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5181600" cy="2971800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25394</TotalTime>
  <Words>398</Words>
  <Application>Microsoft Office PowerPoint</Application>
  <PresentationFormat>On-screen Show (16:9)</PresentationFormat>
  <Paragraphs>73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Object Basics</vt:lpstr>
      <vt:lpstr>See Also</vt:lpstr>
      <vt:lpstr>Comparing Mechanics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542</cp:revision>
  <cp:lastPrinted>2018-07-29T22:26:15Z</cp:lastPrinted>
  <dcterms:created xsi:type="dcterms:W3CDTF">2015-07-04T21:12:26Z</dcterms:created>
  <dcterms:modified xsi:type="dcterms:W3CDTF">2020-03-29T14:07:22Z</dcterms:modified>
</cp:coreProperties>
</file>